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308" r:id="rId19"/>
    <p:sldId id="310" r:id="rId20"/>
    <p:sldId id="313" r:id="rId21"/>
    <p:sldId id="309" r:id="rId22"/>
    <p:sldId id="314" r:id="rId23"/>
    <p:sldId id="315" r:id="rId24"/>
    <p:sldId id="316" r:id="rId25"/>
    <p:sldId id="317" r:id="rId26"/>
    <p:sldId id="318" r:id="rId27"/>
    <p:sldId id="312" r:id="rId28"/>
    <p:sldId id="282" r:id="rId29"/>
    <p:sldId id="273" r:id="rId30"/>
    <p:sldId id="275" r:id="rId31"/>
    <p:sldId id="276" r:id="rId32"/>
    <p:sldId id="277" r:id="rId33"/>
    <p:sldId id="274" r:id="rId34"/>
    <p:sldId id="280" r:id="rId35"/>
    <p:sldId id="281" r:id="rId36"/>
    <p:sldId id="278" r:id="rId37"/>
    <p:sldId id="279" r:id="rId38"/>
    <p:sldId id="319" r:id="rId39"/>
    <p:sldId id="320" r:id="rId40"/>
    <p:sldId id="321" r:id="rId41"/>
    <p:sldId id="323" r:id="rId42"/>
    <p:sldId id="324" r:id="rId43"/>
    <p:sldId id="32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62" d="100"/>
          <a:sy n="62" d="100"/>
        </p:scale>
        <p:origin x="66" y="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F9990-F6AA-4FA5-B6A9-632F77D326A9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3B13-0516-4EFC-89FA-F392F4EE1FF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070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398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35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3822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5E57-8D19-481D-B971-AC4F12E0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B5D3-E3C6-4516-950C-6F7E6DF8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656FB-02EB-427C-935B-D3BFD848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0E8F-6C47-4DC5-86AF-0E1DB481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D4BB-3393-4A9F-9F9E-7129257A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184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194A-76DF-4C91-BE43-D228412B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3CEC2-A7B0-4625-8A03-72D82176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FA25-7BA2-40B8-BC3F-B598FB26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A49F-36B0-43D1-BF53-86C1A86D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1E25-97AC-48A8-9C08-0EA4420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038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92B27-4F66-4388-8F00-FD5304B35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CC38E-7209-4D9E-B5EF-A05B7F6A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99D6-D020-4DCA-8966-0E522C44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B4E2-3236-4712-AB10-5AE50080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E8CF-4199-4AA1-98A8-49DADD11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5238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44AA-10FC-4B36-A82E-EBC5151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37A5-49D5-48CF-8F5D-9B5F2EC1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3BBA-5AA9-49EF-B9A7-11C68B47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96BA-8460-479D-AFE2-F95BB5DD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5787-2CBC-49A9-8646-D0C0C561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367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3144-235A-4EFF-A289-76E8335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6E49-7A4A-48F4-93BB-3FF2F34E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1C6F-49D0-4C93-9638-AE8FFF0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E0EC-65CC-47A9-B890-57C378E3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ED32-849A-441E-8441-4B3A4446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25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F3FD-BFFF-4314-A16B-BE22CE9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C6F7-E0E2-4389-82BE-B0FF44B50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F163-E286-403D-A3F7-C8540153F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FF12-6841-4E0E-9C95-B1B00751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AB8A-E570-48C4-9254-AABF0CC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593C1-0C82-413E-BE9F-5ABB1BF3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134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C5D-6CD0-482D-833F-7FFD81D0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F216-4FCE-4DB3-8C53-83EB56F2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29A15-A57D-4E3F-BAF9-1284D491B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D814-76BF-4BF1-85A4-D822F031F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95D54-B185-4D36-AB04-0CE5B5F69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3118B-5E94-478A-9A18-30E3DA07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22075-BFE5-42A2-9D37-4F203927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670CF-D2A4-4A72-A567-40062E6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005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BAE-3BFC-4413-A441-198597DF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25301-B60E-41CB-8E88-EA967CE5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6AF6-85AE-48C4-8F8B-41834721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C68C3-025E-4886-A507-49FC76C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295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8A34B-4AD0-4C1F-BEE9-10444EB9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95D5E-CEE2-44AE-91A1-DDF2428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CA9-463C-4C38-88E0-64FE501B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74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CA3D-A332-4DE6-A26E-97849F00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F34C-1547-4A2D-AEC4-F10A2AD5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A4810-B676-4672-91C3-AED5622B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BD35D-772D-41C4-A88B-A242AFC8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2462-EA44-4AFA-8AF7-C6D12349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10FE2-3B18-4C88-A4C3-614A57BF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0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EE9B-B146-446F-8E16-B119CF81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BED9E-C7E7-4AA3-92DB-702261776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31E6-501F-447F-9668-B1E4B5A64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FCE95-4833-4C16-A1C7-C9A08463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7913-A5BD-493E-BAF9-F85A62E6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1866-41C4-49FA-B23B-3F58627D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68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93D6F-BF46-41DC-ABC8-96FF9F77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6A9D-7A01-47DF-939A-28A42469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2A36-E2A0-4B1E-9E04-D705F5285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15AA-FD98-460C-B5B3-70C8E8BCC0DD}" type="datetimeFigureOut">
              <a:rPr lang="en-HK" smtClean="0"/>
              <a:t>2/4/2019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317A-41F1-44E5-A394-83AB87725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B48C-8ABE-418E-A890-8E90B4B1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39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6041383_Forecasting_stock_market_crisis_events_using_deep_and_statistical_machine_learning_techniques" TargetMode="External"/><Relationship Id="rId2" Type="http://schemas.openxmlformats.org/officeDocument/2006/relationships/hyperlink" Target="https://towardsdatascience.com/predicting-stock-market-crashes-with-statistical-machine-learning-techniques-and-neural-networks-bb66bc3e3cc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6D-7045-46B1-A4B4-360C00F16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/>
          </a:bodyPr>
          <a:lstStyle/>
          <a:p>
            <a:r>
              <a:rPr lang="en-HK" dirty="0"/>
              <a:t>Application in Finance II</a:t>
            </a:r>
            <a:br>
              <a:rPr lang="en-HK" dirty="0"/>
            </a:br>
            <a:r>
              <a:rPr lang="en-HK" dirty="0"/>
              <a:t>Topological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4FFA-5960-4B9E-9453-1765F22C9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7442"/>
            <a:ext cx="9144000" cy="870358"/>
          </a:xfrm>
        </p:spPr>
        <p:txBody>
          <a:bodyPr/>
          <a:lstStyle/>
          <a:p>
            <a:r>
              <a:rPr lang="en-US" dirty="0"/>
              <a:t>Machine-Learning-based Market Crash Early Indicator and How TDA Can Boost the Performance at High Cut-offs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4916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BFD6-29F3-4864-9F25-B45A017B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61AA-0550-477E-8E50-2A559039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3833" cy="4351338"/>
          </a:xfrm>
        </p:spPr>
        <p:txBody>
          <a:bodyPr>
            <a:normAutofit fontScale="92500" lnSpcReduction="20000"/>
          </a:bodyPr>
          <a:lstStyle/>
          <a:p>
            <a:r>
              <a:rPr lang="en-HK" dirty="0"/>
              <a:t>35 years of weekly price (covering major crashes since 1983)</a:t>
            </a:r>
          </a:p>
          <a:p>
            <a:r>
              <a:rPr lang="en-HK" dirty="0"/>
              <a:t>Asset types covering: Equity, FI, FX, Commodities (&amp; </a:t>
            </a:r>
            <a:r>
              <a:rPr lang="en-HK" dirty="0" err="1"/>
              <a:t>Fama</a:t>
            </a:r>
            <a:r>
              <a:rPr lang="en-HK" dirty="0"/>
              <a:t> French Factors)</a:t>
            </a:r>
          </a:p>
          <a:p>
            <a:r>
              <a:rPr lang="en-HK" dirty="0"/>
              <a:t>Parsimonious approach to Feature Engineering (</a:t>
            </a:r>
            <a:r>
              <a:rPr lang="en-HK" dirty="0">
                <a:sym typeface="Wingdings" panose="05000000000000000000" pitchFamily="2" charset="2"/>
              </a:rPr>
              <a:t> c. 10 features/dimensions)</a:t>
            </a:r>
            <a:r>
              <a:rPr lang="en-H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Return/Change/Momentum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Spread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Volatility features</a:t>
            </a:r>
          </a:p>
          <a:p>
            <a:r>
              <a:rPr lang="en-HK" dirty="0"/>
              <a:t>Meta parameters: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forecast window = 2w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TH = 5% (i.e. Y=1 for chosen index drop &gt; 5%, Y=0 otherwise)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training batch window = 26w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rolling step size = 1w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c. </a:t>
            </a:r>
            <a:r>
              <a:rPr lang="en-HK" b="1" dirty="0">
                <a:solidFill>
                  <a:srgbClr val="0000FF"/>
                </a:solidFill>
                <a:sym typeface="Wingdings" panose="05000000000000000000" pitchFamily="2" charset="2"/>
              </a:rPr>
              <a:t>3000</a:t>
            </a:r>
            <a:r>
              <a:rPr lang="en-HK" dirty="0">
                <a:sym typeface="Wingdings" panose="05000000000000000000" pitchFamily="2" charset="2"/>
              </a:rPr>
              <a:t> data points in total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105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8003-EFE3-4517-9DC9-BB72225F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4626-6C4F-4037-BB7F-17D79019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Results vs. SVM vs. CNN vs. Regression</a:t>
            </a:r>
          </a:p>
          <a:p>
            <a:r>
              <a:rPr lang="en-US" sz="2400" dirty="0"/>
              <a:t>Tree-based</a:t>
            </a:r>
          </a:p>
          <a:p>
            <a:pPr lvl="1"/>
            <a:r>
              <a:rPr lang="en-US" dirty="0"/>
              <a:t>Transparent and </a:t>
            </a:r>
            <a:r>
              <a:rPr lang="en-US" dirty="0" err="1"/>
              <a:t>whitebox</a:t>
            </a:r>
            <a:r>
              <a:rPr lang="en-US" dirty="0"/>
              <a:t> as regression vs. deep neural networks</a:t>
            </a:r>
          </a:p>
          <a:p>
            <a:pPr lvl="1"/>
            <a:r>
              <a:rPr lang="en-US" dirty="0"/>
              <a:t>Free from </a:t>
            </a:r>
            <a:r>
              <a:rPr lang="en-US" dirty="0" err="1"/>
              <a:t>normalisation</a:t>
            </a:r>
            <a:r>
              <a:rPr lang="en-US" dirty="0"/>
              <a:t>/</a:t>
            </a:r>
            <a:r>
              <a:rPr lang="en-US" dirty="0" err="1"/>
              <a:t>standardisation</a:t>
            </a:r>
            <a:r>
              <a:rPr lang="en-US" dirty="0"/>
              <a:t> of the features vs. regression</a:t>
            </a:r>
          </a:p>
          <a:p>
            <a:r>
              <a:rPr lang="en-US" sz="2400" dirty="0" err="1"/>
              <a:t>Kagglers</a:t>
            </a:r>
            <a:r>
              <a:rPr lang="en-US" sz="2400" dirty="0"/>
              <a:t>’ love (used by 17 out of 29 winners)</a:t>
            </a:r>
          </a:p>
          <a:p>
            <a:endParaRPr lang="en-HK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913AC-FB4B-4A0C-9380-2D7B1C9FCCE3}"/>
              </a:ext>
            </a:extLst>
          </p:cNvPr>
          <p:cNvGrpSpPr/>
          <p:nvPr/>
        </p:nvGrpSpPr>
        <p:grpSpPr>
          <a:xfrm>
            <a:off x="1239789" y="4001294"/>
            <a:ext cx="5143594" cy="2404874"/>
            <a:chOff x="1320799" y="4432489"/>
            <a:chExt cx="4803960" cy="240487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ECFED3F-A404-49F1-BBD6-1B07E1C37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0799" y="4432489"/>
              <a:ext cx="4093029" cy="127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A127626F-7CCC-45DE-A55F-AE52DE183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2812" y="5760125"/>
              <a:ext cx="3591947" cy="1077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553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825625"/>
            <a:ext cx="5220915" cy="4020590"/>
            <a:chOff x="916577" y="182562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766922"/>
            <a:ext cx="5220915" cy="4020590"/>
            <a:chOff x="916577" y="1825625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61FBF4-7583-4EC8-A6C2-39419C4CB5F4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25119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3600" dirty="0"/>
              <a:t>How do we improve the model performance at high </a:t>
            </a:r>
            <a:r>
              <a:rPr lang="en-HK" sz="3600" dirty="0" err="1"/>
              <a:t>cutoffs</a:t>
            </a:r>
            <a:r>
              <a:rPr lang="en-HK" sz="3600" dirty="0"/>
              <a:t>?</a:t>
            </a:r>
          </a:p>
          <a:p>
            <a:endParaRPr lang="en-HK" sz="3600" dirty="0"/>
          </a:p>
          <a:p>
            <a:endParaRPr lang="en-HK" sz="3600" dirty="0"/>
          </a:p>
          <a:p>
            <a:r>
              <a:rPr lang="en-HK" sz="3600" dirty="0"/>
              <a:t>Beyond all the conventional features/market factors, are we missing anything actually matters?</a:t>
            </a:r>
          </a:p>
        </p:txBody>
      </p:sp>
    </p:spTree>
    <p:extLst>
      <p:ext uri="{BB962C8B-B14F-4D97-AF65-F5344CB8AC3E}">
        <p14:creationId xmlns:p14="http://schemas.microsoft.com/office/powerpoint/2010/main" val="150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CE6-A775-4141-BF99-FB1248A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B628-42F0-4634-97AC-C479F71B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Topologists perhaps are best defined as the people with “disability” to tell doughnuts from mugs or vice versa:</a:t>
            </a:r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8287-734F-4ED1-963F-E3C41B3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6" y="2650291"/>
            <a:ext cx="4009292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3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6A3-0E84-4615-AE9B-617A28B9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0B69-54C2-4EA8-927F-217B651D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“</a:t>
            </a:r>
            <a:r>
              <a:rPr lang="en-HK" sz="3600" i="1" dirty="0"/>
              <a:t>Data has shapes, shape matters</a:t>
            </a:r>
            <a:r>
              <a:rPr lang="en-HK" sz="3600" dirty="0"/>
              <a:t>.” - </a:t>
            </a:r>
            <a:r>
              <a:rPr lang="en-HK" sz="3600" dirty="0" err="1"/>
              <a:t>Ayasdi</a:t>
            </a:r>
            <a:endParaRPr lang="en-HK" sz="3600" dirty="0"/>
          </a:p>
          <a:p>
            <a:pPr marL="971550" lvl="1" indent="-514350">
              <a:buFont typeface="+mj-lt"/>
              <a:buAutoNum type="arabicPeriod"/>
            </a:pPr>
            <a:endParaRPr lang="en-HK" sz="3600" dirty="0"/>
          </a:p>
          <a:p>
            <a:pPr marL="0" indent="0">
              <a:buNone/>
            </a:pPr>
            <a:endParaRPr lang="en-HK" sz="3600" dirty="0"/>
          </a:p>
        </p:txBody>
      </p:sp>
      <p:pic>
        <p:nvPicPr>
          <p:cNvPr id="4" name="Picture 2" descr="TDA éèï¼ä¸ï¼ï¼æ°æ®çå¨ææ§ï¼ååæ°ï¼">
            <a:extLst>
              <a:ext uri="{FF2B5EF4-FFF2-40B4-BE49-F238E27FC236}">
                <a16:creationId xmlns:a16="http://schemas.microsoft.com/office/drawing/2014/main" id="{378462B9-C240-4194-95E2-4A2E5BBD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3" y="2983558"/>
            <a:ext cx="8376664" cy="14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1240-9570-4173-87CD-C67CE30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202740" r="-101382" b="-4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402740" r="-101382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4D1A68-59CA-4DC0-9A36-904A20D9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1" y="2095610"/>
            <a:ext cx="3820895" cy="4145701"/>
          </a:xfrm>
          <a:prstGeom prst="rect">
            <a:avLst/>
          </a:prstGeom>
        </p:spPr>
      </p:pic>
      <p:pic>
        <p:nvPicPr>
          <p:cNvPr id="4" name="Picture 4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9EFDDFB5-D2F5-42EF-8DCF-05E90A9C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95611"/>
            <a:ext cx="5702014" cy="414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E4A-F102-41E8-8F2C-4625F4EC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D34A4-6DFB-4F02-8817-8F8C6B311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420144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FF0C387-944D-49CF-BDE7-984604592CCA}"/>
              </a:ext>
            </a:extLst>
          </p:cNvPr>
          <p:cNvGrpSpPr/>
          <p:nvPr/>
        </p:nvGrpSpPr>
        <p:grpSpPr>
          <a:xfrm>
            <a:off x="6790226" y="2138138"/>
            <a:ext cx="3861068" cy="3853806"/>
            <a:chOff x="5266226" y="2138138"/>
            <a:chExt cx="3861068" cy="38538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941E9-4221-4D76-B7AA-CEA747E8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6227" y="2138138"/>
              <a:ext cx="3861067" cy="3427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5098CF-FE7C-48ED-98C3-0D9837B5EDE0}"/>
                </a:ext>
              </a:extLst>
            </p:cNvPr>
            <p:cNvSpPr txBox="1"/>
            <p:nvPr/>
          </p:nvSpPr>
          <p:spPr>
            <a:xfrm flipH="1">
              <a:off x="5266226" y="5622612"/>
              <a:ext cx="3703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b="1" dirty="0"/>
                <a:t>Metric </a:t>
              </a:r>
              <a:r>
                <a:rPr lang="en-HK" b="1" dirty="0">
                  <a:sym typeface="Wingdings" panose="05000000000000000000" pitchFamily="2" charset="2"/>
                </a:rPr>
                <a:t> Structure  Complex</a:t>
              </a:r>
              <a:endParaRPr lang="en-HK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47B5F4-0B07-4C6C-BA20-70C76D97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3818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HK" dirty="0"/>
              <a:t>Data </a:t>
            </a:r>
            <a:r>
              <a:rPr lang="en-HK" dirty="0">
                <a:sym typeface="Wingdings" panose="05000000000000000000" pitchFamily="2" charset="2"/>
              </a:rPr>
              <a:t> Point Cloud  Complex</a:t>
            </a:r>
            <a:endParaRPr lang="en-H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F42AF-67A4-4FEB-977E-6891F521DA28}"/>
              </a:ext>
            </a:extLst>
          </p:cNvPr>
          <p:cNvGrpSpPr/>
          <p:nvPr/>
        </p:nvGrpSpPr>
        <p:grpSpPr>
          <a:xfrm>
            <a:off x="2068008" y="2138138"/>
            <a:ext cx="1053080" cy="4157483"/>
            <a:chOff x="544008" y="2138137"/>
            <a:chExt cx="1053080" cy="4157483"/>
          </a:xfrm>
        </p:grpSpPr>
        <p:pic>
          <p:nvPicPr>
            <p:cNvPr id="1030" name="Picture 6" descr="Image result for video icon">
              <a:extLst>
                <a:ext uri="{FF2B5EF4-FFF2-40B4-BE49-F238E27FC236}">
                  <a16:creationId xmlns:a16="http://schemas.microsoft.com/office/drawing/2014/main" id="{D5299F40-5470-4DDA-8772-88EC27617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138137"/>
              <a:ext cx="897391" cy="89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ime series icon">
              <a:extLst>
                <a:ext uri="{FF2B5EF4-FFF2-40B4-BE49-F238E27FC236}">
                  <a16:creationId xmlns:a16="http://schemas.microsoft.com/office/drawing/2014/main" id="{D7BA8F10-4BAB-40EF-AC02-1A343FED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0" y="3149148"/>
              <a:ext cx="1035278" cy="103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image icon">
              <a:extLst>
                <a:ext uri="{FF2B5EF4-FFF2-40B4-BE49-F238E27FC236}">
                  <a16:creationId xmlns:a16="http://schemas.microsoft.com/office/drawing/2014/main" id="{CA989B95-B8C5-475A-A36A-62006C47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" y="4278309"/>
              <a:ext cx="1008656" cy="103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Image result for database icon">
              <a:extLst>
                <a:ext uri="{FF2B5EF4-FFF2-40B4-BE49-F238E27FC236}">
                  <a16:creationId xmlns:a16="http://schemas.microsoft.com/office/drawing/2014/main" id="{9FE4DBAE-5106-41F8-9BF7-505C64254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" y="5313587"/>
              <a:ext cx="982033" cy="982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6FCB12-CBF2-4916-B691-D936FFE9C225}"/>
              </a:ext>
            </a:extLst>
          </p:cNvPr>
          <p:cNvSpPr/>
          <p:nvPr/>
        </p:nvSpPr>
        <p:spPr>
          <a:xfrm>
            <a:off x="3309255" y="3904344"/>
            <a:ext cx="464458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2AACE33-543F-4227-AD0F-91F196ADF7DC}"/>
              </a:ext>
            </a:extLst>
          </p:cNvPr>
          <p:cNvSpPr/>
          <p:nvPr/>
        </p:nvSpPr>
        <p:spPr>
          <a:xfrm>
            <a:off x="6604580" y="3904344"/>
            <a:ext cx="464458" cy="5515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7F40D-C84C-4BFE-A338-698719EE6AEC}"/>
              </a:ext>
            </a:extLst>
          </p:cNvPr>
          <p:cNvGrpSpPr/>
          <p:nvPr/>
        </p:nvGrpSpPr>
        <p:grpSpPr>
          <a:xfrm>
            <a:off x="3851409" y="2794218"/>
            <a:ext cx="2675477" cy="3751725"/>
            <a:chOff x="2327408" y="2794217"/>
            <a:chExt cx="2675477" cy="37517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800E2-ED00-4FC9-B903-9B254959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408" y="2794217"/>
              <a:ext cx="2675477" cy="27717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922FA4-234A-4D8D-A140-173048C041E7}"/>
                </a:ext>
              </a:extLst>
            </p:cNvPr>
            <p:cNvSpPr txBox="1"/>
            <p:nvPr/>
          </p:nvSpPr>
          <p:spPr>
            <a:xfrm flipH="1">
              <a:off x="2504002" y="5622612"/>
              <a:ext cx="2322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b="1" dirty="0"/>
                <a:t>Vectorisation/</a:t>
              </a:r>
            </a:p>
            <a:p>
              <a:r>
                <a:rPr lang="en-HK" b="1" dirty="0"/>
                <a:t>Feature Engineering</a:t>
              </a:r>
            </a:p>
            <a:p>
              <a:r>
                <a:rPr lang="en-HK" b="1" dirty="0">
                  <a:sym typeface="Wingdings" panose="05000000000000000000" pitchFamily="2" charset="2"/>
                </a:rPr>
                <a:t> Space </a:t>
              </a:r>
              <a:r>
                <a:rPr lang="en-HK" b="1" dirty="0"/>
                <a:t>Embedding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22BE6A8-C99D-4452-A1CE-D05F1E853A34}"/>
              </a:ext>
            </a:extLst>
          </p:cNvPr>
          <p:cNvGrpSpPr/>
          <p:nvPr/>
        </p:nvGrpSpPr>
        <p:grpSpPr>
          <a:xfrm>
            <a:off x="2369472" y="1736242"/>
            <a:ext cx="4610307" cy="381858"/>
            <a:chOff x="845471" y="1736242"/>
            <a:chExt cx="4610307" cy="381858"/>
          </a:xfrm>
        </p:grpSpPr>
        <p:sp>
          <p:nvSpPr>
            <p:cNvPr id="3" name="Heptagon 2">
              <a:extLst>
                <a:ext uri="{FF2B5EF4-FFF2-40B4-BE49-F238E27FC236}">
                  <a16:creationId xmlns:a16="http://schemas.microsoft.com/office/drawing/2014/main" id="{0C7C6FAD-A802-46B2-AB74-7B5283734229}"/>
                </a:ext>
              </a:extLst>
            </p:cNvPr>
            <p:cNvSpPr/>
            <p:nvPr/>
          </p:nvSpPr>
          <p:spPr>
            <a:xfrm>
              <a:off x="845471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1</a:t>
              </a:r>
            </a:p>
          </p:txBody>
        </p:sp>
        <p:sp>
          <p:nvSpPr>
            <p:cNvPr id="21" name="Heptagon 20">
              <a:extLst>
                <a:ext uri="{FF2B5EF4-FFF2-40B4-BE49-F238E27FC236}">
                  <a16:creationId xmlns:a16="http://schemas.microsoft.com/office/drawing/2014/main" id="{DF462D06-C26D-4792-9C97-6147084DA734}"/>
                </a:ext>
              </a:extLst>
            </p:cNvPr>
            <p:cNvSpPr/>
            <p:nvPr/>
          </p:nvSpPr>
          <p:spPr>
            <a:xfrm>
              <a:off x="2769831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2</a:t>
              </a:r>
            </a:p>
          </p:txBody>
        </p:sp>
        <p:sp>
          <p:nvSpPr>
            <p:cNvPr id="25" name="Heptagon 24">
              <a:extLst>
                <a:ext uri="{FF2B5EF4-FFF2-40B4-BE49-F238E27FC236}">
                  <a16:creationId xmlns:a16="http://schemas.microsoft.com/office/drawing/2014/main" id="{95D7AC4B-3D96-4D62-9CB7-2C04C8868B58}"/>
                </a:ext>
              </a:extLst>
            </p:cNvPr>
            <p:cNvSpPr/>
            <p:nvPr/>
          </p:nvSpPr>
          <p:spPr>
            <a:xfrm>
              <a:off x="5076673" y="1736242"/>
              <a:ext cx="379105" cy="381858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1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dirty="0"/>
              <a:t>Point Cloud </a:t>
            </a:r>
            <a:r>
              <a:rPr lang="en-HK" dirty="0">
                <a:sym typeface="Wingdings" panose="05000000000000000000" pitchFamily="2" charset="2"/>
              </a:rPr>
              <a:t> </a:t>
            </a:r>
            <a:r>
              <a:rPr lang="el-GR" i="1" dirty="0">
                <a:sym typeface="Wingdings" panose="05000000000000000000" pitchFamily="2" charset="2"/>
              </a:rPr>
              <a:t>ε</a:t>
            </a:r>
            <a:r>
              <a:rPr lang="en-HK" dirty="0">
                <a:sym typeface="Wingdings" panose="05000000000000000000" pitchFamily="2" charset="2"/>
              </a:rPr>
              <a:t>  Complex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/>
              <a:t>Question: which “</a:t>
            </a:r>
            <a:r>
              <a:rPr lang="el-GR" i="1" dirty="0"/>
              <a:t>ε</a:t>
            </a:r>
            <a:r>
              <a:rPr lang="en-HK" i="1" dirty="0"/>
              <a:t>”</a:t>
            </a:r>
            <a:r>
              <a:rPr lang="en-HK" dirty="0"/>
              <a:t> ?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E933B-5EB3-4AFD-AF5A-4B6C190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70315"/>
            <a:ext cx="6183086" cy="257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D17A8-CAB0-4804-8E88-1E201CE9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308" y="2812780"/>
            <a:ext cx="2634788" cy="20864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592CD3-A960-43E0-BAA5-32FC0F2D222B}"/>
              </a:ext>
            </a:extLst>
          </p:cNvPr>
          <p:cNvSpPr/>
          <p:nvPr/>
        </p:nvSpPr>
        <p:spPr>
          <a:xfrm>
            <a:off x="4107544" y="2278743"/>
            <a:ext cx="3792765" cy="312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381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1A9F-ED5E-4258-A885-A44E6BE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15CC-4231-4F0A-A5FB-0AF4E886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HK" dirty="0"/>
              <a:t>The Problem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Problem 2.0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Recap on TDA Intro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2.0 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in details</a:t>
            </a:r>
          </a:p>
          <a:p>
            <a:pPr marL="514350" indent="-514350">
              <a:buFont typeface="+mj-lt"/>
              <a:buAutoNum type="arabicPeriod"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6775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Which “</a:t>
            </a:r>
            <a:r>
              <a:rPr lang="el-GR" i="1" dirty="0"/>
              <a:t>ε</a:t>
            </a:r>
            <a:r>
              <a:rPr lang="en-HK" i="1" dirty="0"/>
              <a:t>”</a:t>
            </a:r>
            <a:r>
              <a:rPr lang="en-HK" dirty="0"/>
              <a:t> ?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F9A2E-2FEB-4725-B4A8-F0C01018634E}"/>
              </a:ext>
            </a:extLst>
          </p:cNvPr>
          <p:cNvGrpSpPr/>
          <p:nvPr/>
        </p:nvGrpSpPr>
        <p:grpSpPr>
          <a:xfrm>
            <a:off x="2483889" y="2641599"/>
            <a:ext cx="3612112" cy="3178628"/>
            <a:chOff x="1698171" y="2087501"/>
            <a:chExt cx="5270500" cy="44053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B81AB1-26E4-40E7-B102-53B93C7FF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8171" y="2087501"/>
              <a:ext cx="5270500" cy="410290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9405D4-1D9E-44BE-B6BA-45CC6D68102F}"/>
                </a:ext>
              </a:extLst>
            </p:cNvPr>
            <p:cNvSpPr/>
            <p:nvPr/>
          </p:nvSpPr>
          <p:spPr>
            <a:xfrm>
              <a:off x="1698172" y="5820229"/>
              <a:ext cx="935946" cy="672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2EA3D6-011E-4074-A459-72FDE5D478E8}"/>
              </a:ext>
            </a:extLst>
          </p:cNvPr>
          <p:cNvGrpSpPr/>
          <p:nvPr/>
        </p:nvGrpSpPr>
        <p:grpSpPr>
          <a:xfrm>
            <a:off x="6615004" y="2641599"/>
            <a:ext cx="3987009" cy="2921446"/>
            <a:chOff x="5091003" y="2641599"/>
            <a:chExt cx="3987009" cy="29214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BB7CBD-5D2B-405B-B395-994D5E1E1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901" y="2641599"/>
              <a:ext cx="3612111" cy="27649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94223C-1210-4C69-A4D0-9379F5AABB79}"/>
                </a:ext>
              </a:extLst>
            </p:cNvPr>
            <p:cNvSpPr/>
            <p:nvPr/>
          </p:nvSpPr>
          <p:spPr>
            <a:xfrm>
              <a:off x="5091003" y="5044158"/>
              <a:ext cx="1208198" cy="5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</p:spTree>
    <p:extLst>
      <p:ext uri="{BB962C8B-B14F-4D97-AF65-F5344CB8AC3E}">
        <p14:creationId xmlns:p14="http://schemas.microsoft.com/office/powerpoint/2010/main" val="168835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9F345-4971-4881-8177-4E83C960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888813"/>
            <a:ext cx="6879771" cy="47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62AB-DF7A-4031-9149-41A1C66E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6500"/>
            <a:ext cx="7092950" cy="49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ECDA-FA2C-4542-84D8-8388BEB7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does TDA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Barcode </a:t>
            </a:r>
            <a:r>
              <a:rPr lang="en-HK" dirty="0">
                <a:sym typeface="Wingdings" panose="05000000000000000000" pitchFamily="2" charset="2"/>
              </a:rPr>
              <a:t> persistence landscape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Why persistence landscape (instead of Barcode for ML)?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2050" name="Picture 2" descr="Image result for barcode to persistent landscape">
            <a:extLst>
              <a:ext uri="{FF2B5EF4-FFF2-40B4-BE49-F238E27FC236}">
                <a16:creationId xmlns:a16="http://schemas.microsoft.com/office/drawing/2014/main" id="{CB7D8133-2036-4CA0-A2D1-26A6099A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400075"/>
            <a:ext cx="80962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76" y="1512390"/>
            <a:ext cx="8225064" cy="504144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HK" dirty="0"/>
              <a:t>We can do statistics on it!</a:t>
            </a: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E5AC-62CB-49C7-A909-EA646E49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03411"/>
            <a:ext cx="9144000" cy="39020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BBF6BB-CC53-4736-A80B-7539E8D1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398608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HK" dirty="0"/>
              <a:t>It’s in a matrix form 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Machine loves matrices!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B8260F-E9EB-4C47-8C98-D173B28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2802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8225064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3.   It’s persistent and robust over noises</a:t>
            </a: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EA5C4-629E-48B0-82D0-901E5BF7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88970"/>
            <a:ext cx="9144000" cy="34960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B2E889-8764-4284-A65F-87A9897B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447622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9B8E-C9B7-4006-89B5-2A6B2CC5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51430"/>
            <a:ext cx="7886700" cy="50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b="1" dirty="0"/>
              <a:t>What have we seen?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“Data has shape, shape matters”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TDA/Persistence Landscape is able to encode the shape of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Potentially novel features for supervised learning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sz="2000" i="1" dirty="0"/>
          </a:p>
          <a:p>
            <a:pPr marL="0" indent="0">
              <a:buNone/>
            </a:pPr>
            <a:endParaRPr lang="en-HK" dirty="0"/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A22439-2A92-4D91-A4E1-A5FFB56A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HK" dirty="0"/>
              <a:t>How does TDA work?</a:t>
            </a:r>
          </a:p>
        </p:txBody>
      </p:sp>
    </p:spTree>
    <p:extLst>
      <p:ext uri="{BB962C8B-B14F-4D97-AF65-F5344CB8AC3E}">
        <p14:creationId xmlns:p14="http://schemas.microsoft.com/office/powerpoint/2010/main" val="12367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285685"/>
            <a:ext cx="5220915" cy="4020590"/>
            <a:chOff x="916577" y="128568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285685"/>
              <a:ext cx="3630990" cy="4020590"/>
              <a:chOff x="2771018" y="168397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1683972"/>
                <a:ext cx="1008608" cy="1008608"/>
                <a:chOff x="2299304" y="-280333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-28033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-115589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2649832"/>
                <a:ext cx="584992" cy="584992"/>
                <a:chOff x="2511112" y="68552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68552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87598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183042"/>
                <a:ext cx="1008608" cy="1008608"/>
                <a:chOff x="2299305" y="121873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21873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36644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139868"/>
                <a:ext cx="584992" cy="584992"/>
                <a:chOff x="2521405" y="217556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17556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36635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4695954"/>
                <a:ext cx="1008608" cy="1008608"/>
                <a:chOff x="2309597" y="273164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273164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285648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226986"/>
            <a:ext cx="5220915" cy="4020590"/>
            <a:chOff x="916577" y="1285689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285689"/>
              <a:ext cx="3630990" cy="4020590"/>
              <a:chOff x="2771018" y="1683976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1683976"/>
                <a:ext cx="1008608" cy="1008608"/>
                <a:chOff x="2299304" y="-280329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-28032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-115585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2649836"/>
                <a:ext cx="584992" cy="584992"/>
                <a:chOff x="2511112" y="685531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685531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875986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183046"/>
                <a:ext cx="1008608" cy="1008608"/>
                <a:chOff x="2299305" y="1218741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218741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366448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139872"/>
                <a:ext cx="584992" cy="584992"/>
                <a:chOff x="2521405" y="2175567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1755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366361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4695958"/>
                <a:ext cx="1008608" cy="1008608"/>
                <a:chOff x="2309597" y="2731653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273165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28564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273EF9-E84E-4F5A-9733-7746F7B97199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61212-C723-4CF6-A120-2B5C03E36A01}"/>
              </a:ext>
            </a:extLst>
          </p:cNvPr>
          <p:cNvGrpSpPr/>
          <p:nvPr/>
        </p:nvGrpSpPr>
        <p:grpSpPr>
          <a:xfrm>
            <a:off x="916577" y="5266562"/>
            <a:ext cx="1008608" cy="1564694"/>
            <a:chOff x="905098" y="5243815"/>
            <a:chExt cx="1008608" cy="1564694"/>
          </a:xfrm>
        </p:grpSpPr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72714D96-B847-4693-8086-973B44B9AB31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Plus Sign 10">
              <a:extLst>
                <a:ext uri="{FF2B5EF4-FFF2-40B4-BE49-F238E27FC236}">
                  <a16:creationId xmlns:a16="http://schemas.microsoft.com/office/drawing/2014/main" id="{34220B1C-F8DA-43C2-8922-B9D7FADA9FA5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EA3A56F-5D2B-47E1-8B62-FA8BCEC48A5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12">
              <a:extLst>
                <a:ext uri="{FF2B5EF4-FFF2-40B4-BE49-F238E27FC236}">
                  <a16:creationId xmlns:a16="http://schemas.microsoft.com/office/drawing/2014/main" id="{2D42CA2F-49E7-434D-8311-D5482F39E757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2A44DD-A051-48C2-90A4-9F11C7085C81}"/>
              </a:ext>
            </a:extLst>
          </p:cNvPr>
          <p:cNvGrpSpPr/>
          <p:nvPr/>
        </p:nvGrpSpPr>
        <p:grpSpPr>
          <a:xfrm>
            <a:off x="6503335" y="5224205"/>
            <a:ext cx="1008608" cy="1564694"/>
            <a:chOff x="905098" y="5243815"/>
            <a:chExt cx="1008608" cy="1564694"/>
          </a:xfrm>
        </p:grpSpPr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F16F406E-0532-4CA0-AD5F-59C87032111A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Plus Sign 10">
              <a:extLst>
                <a:ext uri="{FF2B5EF4-FFF2-40B4-BE49-F238E27FC236}">
                  <a16:creationId xmlns:a16="http://schemas.microsoft.com/office/drawing/2014/main" id="{7374E37D-F6A7-4004-AA67-50A327A36372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ADBBDE-F209-4E40-9689-2122EC6F4B9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7C55BAD2-21DA-4DB3-B022-143CB27447E6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99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HSI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99313-6CA2-4476-BC7A-09FE38132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429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754E5-329A-4F53-BB74-CAE52ED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7"/>
            <a:ext cx="5944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Market moves in cycles: spikes followed by crashes, vice versa</a:t>
            </a:r>
          </a:p>
          <a:p>
            <a:r>
              <a:rPr lang="en-HK" dirty="0"/>
              <a:t>There are handful of “crash” indicators summarised by practitioners from experience: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Yield Spreads: 2-10 year, CDS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Commodity and Rates: Gold and Treasury Bonds as flight-to-safety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Volatility spikes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Sectorial Rotations</a:t>
            </a:r>
          </a:p>
          <a:p>
            <a:r>
              <a:rPr lang="en-HK" dirty="0"/>
              <a:t>In the AI/ML era, leveraging the expanded amount of data and computing power, Financial Machine Learning is gathering momentum to augment our insights in understanding market crashes</a:t>
            </a:r>
          </a:p>
        </p:txBody>
      </p:sp>
    </p:spTree>
    <p:extLst>
      <p:ext uri="{BB962C8B-B14F-4D97-AF65-F5344CB8AC3E}">
        <p14:creationId xmlns:p14="http://schemas.microsoft.com/office/powerpoint/2010/main" val="1949018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S&amp;P 500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CB8BE-7DA7-45F8-98EF-EB7CD4E1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AE44A-9720-4ECA-B993-65F24228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FTSE 100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1E019-D2CF-4BAB-807F-BF892A198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42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24CD4-C198-4ED7-B307-AB3212BB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(-TDA)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ED2AE-22CF-4A59-9DBC-624E64CF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6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(+TDA)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69D84-E4EE-4FC0-8154-A57B5FE2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2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(-TDA)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C9639-C767-450E-B399-4D3B8EF6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9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(+TDA)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41F74-98FC-4E5A-90FC-FA2B2F4D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36AD-004E-43D2-95B7-1EA2758C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726"/>
            <a:ext cx="12192000" cy="43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(+TDA)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A441D-638B-4444-AA5C-B9E6546C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0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pic>
        <p:nvPicPr>
          <p:cNvPr id="1026" name="Picture 10" descr="image005">
            <a:extLst>
              <a:ext uri="{FF2B5EF4-FFF2-40B4-BE49-F238E27FC236}">
                <a16:creationId xmlns:a16="http://schemas.microsoft.com/office/drawing/2014/main" id="{793B7F6B-BD86-4C89-917F-E2BCA95C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37"/>
            <a:ext cx="12192000" cy="432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695C5B-4816-4052-9198-7A7A15ABEFE5}"/>
              </a:ext>
            </a:extLst>
          </p:cNvPr>
          <p:cNvSpPr/>
          <p:nvPr/>
        </p:nvSpPr>
        <p:spPr>
          <a:xfrm>
            <a:off x="139337" y="5846544"/>
            <a:ext cx="11913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latin typeface="Calibri" panose="020F0502020204030204" pitchFamily="34" charset="0"/>
                <a:ea typeface="DengXian" panose="02010600030101010101" pitchFamily="2" charset="-122"/>
              </a:rPr>
              <a:t>TDA model captures the fall right before it starts with spike of crisis probability shooting close to 80% and followed with responsive aftershocks vs. lagged and misaligned signals from the model without TDA</a:t>
            </a:r>
            <a:endParaRPr lang="en-HK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F619F8-920A-45F0-B7D4-95922FFFC080}"/>
              </a:ext>
            </a:extLst>
          </p:cNvPr>
          <p:cNvSpPr/>
          <p:nvPr/>
        </p:nvSpPr>
        <p:spPr>
          <a:xfrm>
            <a:off x="8403771" y="2699657"/>
            <a:ext cx="496389" cy="496389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61717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pic>
        <p:nvPicPr>
          <p:cNvPr id="5" name="Picture 12" descr="image007">
            <a:extLst>
              <a:ext uri="{FF2B5EF4-FFF2-40B4-BE49-F238E27FC236}">
                <a16:creationId xmlns:a16="http://schemas.microsoft.com/office/drawing/2014/main" id="{7CC7D70C-68F9-46DB-8C32-A2EA44D5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504"/>
            <a:ext cx="12192000" cy="431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B4C9A1-5140-431D-9FE6-2B969EDDB962}"/>
              </a:ext>
            </a:extLst>
          </p:cNvPr>
          <p:cNvSpPr/>
          <p:nvPr/>
        </p:nvSpPr>
        <p:spPr>
          <a:xfrm>
            <a:off x="139337" y="5846544"/>
            <a:ext cx="11913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latin typeface="Calibri" panose="020F0502020204030204" pitchFamily="34" charset="0"/>
                <a:ea typeface="DengXian" panose="02010600030101010101" pitchFamily="2" charset="-122"/>
              </a:rPr>
              <a:t>TDA model captures the fall right before it starts with spike of crisis probability shooting close to 80% and followed with responsive aftershocks vs. lagged and misaligned signals from the model without TDA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1957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Based on the public data, can we develop an </a:t>
            </a:r>
            <a:r>
              <a:rPr lang="en-HK" b="1" dirty="0">
                <a:solidFill>
                  <a:srgbClr val="0000FF"/>
                </a:solidFill>
              </a:rPr>
              <a:t>ML-powered market crash indicator</a:t>
            </a:r>
            <a:r>
              <a:rPr lang="en-HK" dirty="0"/>
              <a:t> to quantify the risk of market crashes in a given forecasting window (e.g. 2w), in terms of probability?</a:t>
            </a:r>
          </a:p>
          <a:p>
            <a:endParaRPr lang="en-HK" dirty="0"/>
          </a:p>
          <a:p>
            <a:r>
              <a:rPr lang="en-HK" dirty="0"/>
              <a:t>Something has been done: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HK" dirty="0">
                <a:hlinkClick r:id="rId2"/>
              </a:rPr>
              <a:t>Predicting stock market crashes</a:t>
            </a:r>
            <a:r>
              <a:rPr lang="en-HK" dirty="0"/>
              <a:t>” – Roman Moser, Jan 2019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US" dirty="0">
                <a:hlinkClick r:id="rId3"/>
              </a:rPr>
              <a:t>Forecasting stock market crisis events using deep and statistical machine learning techniques</a:t>
            </a:r>
            <a:r>
              <a:rPr lang="en-HK" dirty="0"/>
              <a:t>” - </a:t>
            </a:r>
            <a:r>
              <a:rPr lang="en-HK" dirty="0" err="1"/>
              <a:t>Sotirios</a:t>
            </a:r>
            <a:r>
              <a:rPr lang="en-HK" dirty="0"/>
              <a:t> P. </a:t>
            </a:r>
            <a:r>
              <a:rPr lang="en-HK" dirty="0" err="1"/>
              <a:t>Chatzis</a:t>
            </a:r>
            <a:r>
              <a:rPr lang="en-HK" dirty="0"/>
              <a:t> et al. June 2018</a:t>
            </a:r>
          </a:p>
        </p:txBody>
      </p:sp>
    </p:spTree>
    <p:extLst>
      <p:ext uri="{BB962C8B-B14F-4D97-AF65-F5344CB8AC3E}">
        <p14:creationId xmlns:p14="http://schemas.microsoft.com/office/powerpoint/2010/main" val="1236480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E39E0-BD0F-48BB-8553-A810871C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256051"/>
            <a:ext cx="5739882" cy="2693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C9FB5-72BA-4C16-875E-76434896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2500"/>
            <a:ext cx="5739883" cy="2694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8E486E-CA56-4B0B-A788-BC62511B0302}"/>
              </a:ext>
            </a:extLst>
          </p:cNvPr>
          <p:cNvSpPr/>
          <p:nvPr/>
        </p:nvSpPr>
        <p:spPr>
          <a:xfrm>
            <a:off x="7030929" y="1691913"/>
            <a:ext cx="43228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TDA features are persistently </a:t>
            </a:r>
            <a:r>
              <a:rPr lang="en-HK" sz="2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significant</a:t>
            </a: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 (orange stripes of the top left chart below)</a:t>
            </a: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TDA features are </a:t>
            </a:r>
            <a:r>
              <a:rPr lang="en-HK" sz="2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unlocking </a:t>
            </a: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the values of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2869221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15">
            <a:extLst>
              <a:ext uri="{FF2B5EF4-FFF2-40B4-BE49-F238E27FC236}">
                <a16:creationId xmlns:a16="http://schemas.microsoft.com/office/drawing/2014/main" id="{77C25A9E-D62F-4E54-8FA9-07BD46CA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37"/>
            <a:ext cx="12191999" cy="432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F619F8-920A-45F0-B7D4-95922FFFC080}"/>
              </a:ext>
            </a:extLst>
          </p:cNvPr>
          <p:cNvSpPr/>
          <p:nvPr/>
        </p:nvSpPr>
        <p:spPr>
          <a:xfrm>
            <a:off x="6409508" y="2427300"/>
            <a:ext cx="496389" cy="10017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5DF533-11AB-4860-B09C-2103312BB4D1}"/>
              </a:ext>
            </a:extLst>
          </p:cNvPr>
          <p:cNvSpPr/>
          <p:nvPr/>
        </p:nvSpPr>
        <p:spPr>
          <a:xfrm>
            <a:off x="139336" y="5846544"/>
            <a:ext cx="12052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Market peaked in the middle of July 1998, TDA model picks up the “signals” and correctly forecasts the drop with 3 consecutive spikes of crisis probability before seeing the market going drastically downhill, whereas the model with TDA misses out most of the timing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5854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95C5B-4816-4052-9198-7A7A15ABEFE5}"/>
              </a:ext>
            </a:extLst>
          </p:cNvPr>
          <p:cNvSpPr/>
          <p:nvPr/>
        </p:nvSpPr>
        <p:spPr>
          <a:xfrm>
            <a:off x="139336" y="5846544"/>
            <a:ext cx="12052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Market peaked in the middle of July 1998, TDA model picks up the “signals” and correctly forecasts the drop with 3 consecutive spikes of crisis probability before seeing the market going drastically downhill, whereas the model with TDA misses out most of the timing</a:t>
            </a:r>
            <a:endParaRPr lang="en-HK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F619F8-920A-45F0-B7D4-95922FFFC080}"/>
              </a:ext>
            </a:extLst>
          </p:cNvPr>
          <p:cNvSpPr/>
          <p:nvPr/>
        </p:nvSpPr>
        <p:spPr>
          <a:xfrm>
            <a:off x="6409508" y="2427300"/>
            <a:ext cx="496389" cy="10017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0" name="Picture 3" descr="image016">
            <a:extLst>
              <a:ext uri="{FF2B5EF4-FFF2-40B4-BE49-F238E27FC236}">
                <a16:creationId xmlns:a16="http://schemas.microsoft.com/office/drawing/2014/main" id="{FC6B80AC-9491-4664-A505-4E9BA80D8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7596"/>
            <a:ext cx="12192000" cy="4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988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Why?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E486E-CA56-4B0B-A788-BC62511B0302}"/>
              </a:ext>
            </a:extLst>
          </p:cNvPr>
          <p:cNvSpPr/>
          <p:nvPr/>
        </p:nvSpPr>
        <p:spPr>
          <a:xfrm>
            <a:off x="7030929" y="1691913"/>
            <a:ext cx="43228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TDA features are persistently </a:t>
            </a:r>
            <a:r>
              <a:rPr lang="en-HK" sz="2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significant</a:t>
            </a: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 (orange stripes of the top left chart below)</a:t>
            </a: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HK" sz="24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TDA features are </a:t>
            </a:r>
            <a:r>
              <a:rPr lang="en-HK" sz="2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unlocking </a:t>
            </a: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the values of other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Spreads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K" sz="2400" dirty="0">
                <a:latin typeface="Calibri" panose="020F0502020204030204" pitchFamily="34" charset="0"/>
                <a:ea typeface="DengXian" panose="02010600030101010101" pitchFamily="2" charset="-122"/>
              </a:rPr>
              <a:t>Longer term returns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428B9-8EE1-475F-A1F9-772BDE74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881"/>
            <a:ext cx="5739883" cy="2684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79BCCD-8096-4410-905B-2A879159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7616"/>
            <a:ext cx="5739883" cy="2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9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31D9C-53FC-4443-9BE2-8A174D29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Hang Seng Index down &gt; 5% in 2w) = 72.8%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D7037-4B52-4B76-9A59-608C9C28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0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 = 79.0%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7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5D88A-B20F-451B-B496-039DACEC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92" y="1825625"/>
            <a:ext cx="583921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7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FSTE 100</a:t>
            </a:r>
            <a:r>
              <a:rPr lang="en-HK" sz="2400" dirty="0"/>
              <a:t> down &gt; 5% in 2w) = 76.1%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C2-D1A5-4677-9A06-FD2C9A342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Comparable to the results in the “</a:t>
            </a:r>
            <a:r>
              <a:rPr lang="en-HK" dirty="0" err="1"/>
              <a:t>Chatzis</a:t>
            </a:r>
            <a:r>
              <a:rPr lang="en-HK" dirty="0"/>
              <a:t> et al” paper (2</a:t>
            </a:r>
            <a:r>
              <a:rPr lang="en-HK" baseline="30000" dirty="0"/>
              <a:t>nd</a:t>
            </a:r>
            <a:r>
              <a:rPr lang="en-HK" dirty="0"/>
              <a:t> reference paper above):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However, “Financial Machine Learning” and “Market Crashes” are also biased to </a:t>
            </a:r>
            <a:r>
              <a:rPr lang="en-HK" b="1" dirty="0">
                <a:solidFill>
                  <a:srgbClr val="0000FF"/>
                </a:solidFill>
              </a:rPr>
              <a:t>false positives</a:t>
            </a:r>
            <a:r>
              <a:rPr lang="en-HK" b="1">
                <a:solidFill>
                  <a:srgbClr val="0000FF"/>
                </a:solidFill>
              </a:rPr>
              <a:t>/negatives</a:t>
            </a:r>
            <a:r>
              <a:rPr lang="en-HK"/>
              <a:t> </a:t>
            </a:r>
            <a:r>
              <a:rPr lang="en-HK" dirty="0"/>
              <a:t>at the high cut-offs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8A49-D02C-4D10-97EA-0830EC36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14" y="2892491"/>
            <a:ext cx="9436241" cy="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7C682-76DA-48C9-B3ED-82D4A3674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21" y="1690688"/>
            <a:ext cx="5944430" cy="4429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34FCD-6FDC-43EB-8058-B2C97DD4296A}"/>
              </a:ext>
            </a:extLst>
          </p:cNvPr>
          <p:cNvSpPr txBox="1"/>
          <p:nvPr/>
        </p:nvSpPr>
        <p:spPr>
          <a:xfrm>
            <a:off x="6197921" y="1443390"/>
            <a:ext cx="567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275A3-65E3-4731-A089-8A620B9D0CB9}"/>
              </a:ext>
            </a:extLst>
          </p:cNvPr>
          <p:cNvCxnSpPr/>
          <p:nvPr/>
        </p:nvCxnSpPr>
        <p:spPr>
          <a:xfrm>
            <a:off x="6004974" y="1443390"/>
            <a:ext cx="0" cy="4924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528EB-8E28-40BF-A255-5994FDD4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44430" cy="4429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5A15E-CB72-4762-95B8-95571B9DBFC0}"/>
              </a:ext>
            </a:extLst>
          </p:cNvPr>
          <p:cNvSpPr txBox="1"/>
          <p:nvPr/>
        </p:nvSpPr>
        <p:spPr>
          <a:xfrm>
            <a:off x="60544" y="1443389"/>
            <a:ext cx="503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HSI</a:t>
            </a:r>
            <a:r>
              <a:rPr lang="en-HK" sz="2400" dirty="0"/>
              <a:t> down &gt; 5% in 2w)</a:t>
            </a:r>
          </a:p>
        </p:txBody>
      </p:sp>
    </p:spTree>
    <p:extLst>
      <p:ext uri="{BB962C8B-B14F-4D97-AF65-F5344CB8AC3E}">
        <p14:creationId xmlns:p14="http://schemas.microsoft.com/office/powerpoint/2010/main" val="21465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6716</TotalTime>
  <Words>1219</Words>
  <Application>Microsoft Office PowerPoint</Application>
  <PresentationFormat>Widescreen</PresentationFormat>
  <Paragraphs>280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DengXian</vt:lpstr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Application in Finance II Topological Data Analysis</vt:lpstr>
      <vt:lpstr>Content</vt:lpstr>
      <vt:lpstr>The Problem 1.0 - Motivation</vt:lpstr>
      <vt:lpstr>The Problem 1.0</vt:lpstr>
      <vt:lpstr>The Results 1.0</vt:lpstr>
      <vt:lpstr>The Results 1.0</vt:lpstr>
      <vt:lpstr>The Results 1.0</vt:lpstr>
      <vt:lpstr>The Results 1.0</vt:lpstr>
      <vt:lpstr>The Results 1.0</vt:lpstr>
      <vt:lpstr>The Data</vt:lpstr>
      <vt:lpstr>The Model</vt:lpstr>
      <vt:lpstr>The Model</vt:lpstr>
      <vt:lpstr>The Problem 2.0</vt:lpstr>
      <vt:lpstr>Recap on Topological Data Analysis</vt:lpstr>
      <vt:lpstr>Recap on Topological Data Analysis</vt:lpstr>
      <vt:lpstr>Recap on Topological Data Analysis</vt:lpstr>
      <vt:lpstr>Recap on Topological Data Analysis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How does TDA work?</vt:lpstr>
      <vt:lpstr>The Model</vt:lpstr>
      <vt:lpstr>The Results 2.0 – HSI </vt:lpstr>
      <vt:lpstr>The Results 2.0 – S&amp;P 500 </vt:lpstr>
      <vt:lpstr>The Results 2.0 – FTSE 100 </vt:lpstr>
      <vt:lpstr>The Results in Details: HSI (-TDA) </vt:lpstr>
      <vt:lpstr>The Results in Details: HSI (+TDA) </vt:lpstr>
      <vt:lpstr>The Results in Details: FTSE 100 (-TDA) </vt:lpstr>
      <vt:lpstr>The Results in Details: FTSE 100 (+TDA) </vt:lpstr>
      <vt:lpstr>The Results in Details: S&amp;P 500 (-TDA) </vt:lpstr>
      <vt:lpstr>The Results in Details: S&amp;P 500 (+TDA) </vt:lpstr>
      <vt:lpstr>The Results in Details: Why?</vt:lpstr>
      <vt:lpstr>The Results in Details: Why?</vt:lpstr>
      <vt:lpstr>The Results in Details: Why?</vt:lpstr>
      <vt:lpstr>The Results in Details: Why?</vt:lpstr>
      <vt:lpstr>The Results in Details: Why?</vt:lpstr>
      <vt:lpstr>The Results in Details: 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in Finance II Topological Data Analysis</dc:title>
  <dc:creator>Tan Li</dc:creator>
  <cp:lastModifiedBy>Tan Li</cp:lastModifiedBy>
  <cp:revision>58</cp:revision>
  <dcterms:created xsi:type="dcterms:W3CDTF">2019-02-08T07:44:08Z</dcterms:created>
  <dcterms:modified xsi:type="dcterms:W3CDTF">2019-04-02T09:59:04Z</dcterms:modified>
</cp:coreProperties>
</file>